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9" r:id="rId3"/>
    <p:sldId id="258" r:id="rId4"/>
    <p:sldId id="264" r:id="rId5"/>
    <p:sldId id="265" r:id="rId6"/>
    <p:sldId id="259" r:id="rId7"/>
    <p:sldId id="261" r:id="rId8"/>
    <p:sldId id="266" r:id="rId9"/>
    <p:sldId id="260" r:id="rId10"/>
    <p:sldId id="268" r:id="rId11"/>
    <p:sldId id="267"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vertBarState="minimized">
    <p:restoredLeft sz="15620"/>
    <p:restoredTop sz="94629" autoAdjust="0"/>
  </p:normalViewPr>
  <p:slideViewPr>
    <p:cSldViewPr>
      <p:cViewPr>
        <p:scale>
          <a:sx n="100" d="100"/>
          <a:sy n="100" d="100"/>
        </p:scale>
        <p:origin x="-2814" y="-324"/>
      </p:cViewPr>
      <p:guideLst>
        <p:guide orient="horz" pos="2160"/>
        <p:guide pos="2880"/>
      </p:guideLst>
    </p:cSldViewPr>
  </p:slideViewPr>
  <p:notesTextViewPr>
    <p:cViewPr>
      <p:scale>
        <a:sx n="1" d="1"/>
        <a:sy n="1" d="1"/>
      </p:scale>
      <p:origin x="0" y="750"/>
    </p:cViewPr>
  </p:notesTextViewPr>
  <p:sorterViewPr>
    <p:cViewPr>
      <p:scale>
        <a:sx n="100" d="100"/>
        <a:sy n="100" d="100"/>
      </p:scale>
      <p:origin x="0" y="0"/>
    </p:cViewPr>
  </p:sorterViewPr>
  <p:notesViewPr>
    <p:cSldViewPr>
      <p:cViewPr>
        <p:scale>
          <a:sx n="100" d="100"/>
          <a:sy n="100" d="100"/>
        </p:scale>
        <p:origin x="-3552" y="54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50ACA-E6E7-4DDF-B31B-8773F9C7383E}" type="datetimeFigureOut">
              <a:rPr lang="en-US" smtClean="0"/>
              <a:t>11/25/2012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8EF5FA-D133-45D9-8C66-C8B9B8D66EE6}" type="slidenum">
              <a:rPr lang="en-US" smtClean="0"/>
              <a:t>‹#›</a:t>
            </a:fld>
            <a:endParaRPr lang="en-US"/>
          </a:p>
        </p:txBody>
      </p:sp>
    </p:spTree>
    <p:extLst>
      <p:ext uri="{BB962C8B-B14F-4D97-AF65-F5344CB8AC3E}">
        <p14:creationId xmlns:p14="http://schemas.microsoft.com/office/powerpoint/2010/main" val="2163363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1</a:t>
            </a:fld>
            <a:endParaRPr lang="en-US"/>
          </a:p>
        </p:txBody>
      </p:sp>
    </p:spTree>
    <p:extLst>
      <p:ext uri="{BB962C8B-B14F-4D97-AF65-F5344CB8AC3E}">
        <p14:creationId xmlns:p14="http://schemas.microsoft.com/office/powerpoint/2010/main" val="22291654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just some of the people whose lives or time in Banff overlapped with </a:t>
            </a:r>
            <a:r>
              <a:rPr lang="en-US" dirty="0" err="1" smtClean="0"/>
              <a:t>Hinman’s</a:t>
            </a:r>
            <a:r>
              <a:rPr lang="en-US" dirty="0" smtClean="0"/>
              <a:t>.</a:t>
            </a:r>
          </a:p>
          <a:p>
            <a:r>
              <a:rPr lang="en-US" dirty="0" smtClean="0"/>
              <a:t>-Those with an asterisk in front of their names are people that I can confirm she interacted with. And there are several others including: Dr. Mary Goddard Potter, who joined </a:t>
            </a:r>
            <a:r>
              <a:rPr lang="en-US" dirty="0" err="1" smtClean="0"/>
              <a:t>Hinman</a:t>
            </a:r>
            <a:r>
              <a:rPr lang="en-US" dirty="0" smtClean="0"/>
              <a:t> on at least 4 trips in the early 1920s, Lily ‘</a:t>
            </a:r>
            <a:r>
              <a:rPr lang="en-US" dirty="0" err="1" smtClean="0"/>
              <a:t>Wiffie</a:t>
            </a:r>
            <a:r>
              <a:rPr lang="en-US" dirty="0" smtClean="0"/>
              <a:t>’ Lewis </a:t>
            </a:r>
            <a:r>
              <a:rPr lang="en-US" dirty="0" err="1" smtClean="0"/>
              <a:t>Seneff</a:t>
            </a:r>
            <a:r>
              <a:rPr lang="en-US" dirty="0" smtClean="0"/>
              <a:t>, who is described as a friend, Bert Wilkins, Joe </a:t>
            </a:r>
            <a:r>
              <a:rPr lang="en-US" dirty="0" err="1" smtClean="0"/>
              <a:t>Soper</a:t>
            </a:r>
            <a:r>
              <a:rPr lang="en-US" dirty="0" smtClean="0"/>
              <a:t>, Louise Vincent and others.</a:t>
            </a:r>
          </a:p>
          <a:p>
            <a:r>
              <a:rPr lang="en-US" dirty="0" smtClean="0"/>
              <a:t>-If anyone is familiar with documents left by these people that reference </a:t>
            </a:r>
            <a:r>
              <a:rPr lang="en-US" dirty="0" err="1" smtClean="0"/>
              <a:t>Hinman</a:t>
            </a:r>
            <a:r>
              <a:rPr lang="en-US" dirty="0" smtClean="0"/>
              <a:t>, I’d love to hear about it.</a:t>
            </a:r>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10</a:t>
            </a:fld>
            <a:endParaRPr lang="en-US"/>
          </a:p>
        </p:txBody>
      </p:sp>
    </p:spTree>
    <p:extLst>
      <p:ext uri="{BB962C8B-B14F-4D97-AF65-F5344CB8AC3E}">
        <p14:creationId xmlns:p14="http://schemas.microsoft.com/office/powerpoint/2010/main" val="4148720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main questions I am still trying to answer is whether the income from Off the Beaten Track was sufficient for </a:t>
            </a:r>
            <a:r>
              <a:rPr lang="en-US" dirty="0" err="1"/>
              <a:t>Hinman</a:t>
            </a:r>
            <a:r>
              <a:rPr lang="en-US" dirty="0"/>
              <a:t> to support herself</a:t>
            </a:r>
            <a:r>
              <a:rPr lang="en-US" dirty="0" smtClean="0"/>
              <a:t>.</a:t>
            </a:r>
          </a:p>
          <a:p>
            <a:r>
              <a:rPr lang="en-US" dirty="0" smtClean="0"/>
              <a:t>-I’m hoping to hire a genealogist in New Jersey to check some of the typical sources for me.</a:t>
            </a:r>
          </a:p>
          <a:p>
            <a:r>
              <a:rPr lang="en-US" dirty="0" smtClean="0"/>
              <a:t>-But I’d also appreciate hearing about research on other businesses in the same or related fields, to get a sense of what was possible in terms of earning potential.</a:t>
            </a:r>
            <a:endParaRPr lang="en-US" dirty="0"/>
          </a:p>
          <a:p>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11</a:t>
            </a:fld>
            <a:endParaRPr lang="en-US"/>
          </a:p>
        </p:txBody>
      </p:sp>
    </p:spTree>
    <p:extLst>
      <p:ext uri="{BB962C8B-B14F-4D97-AF65-F5344CB8AC3E}">
        <p14:creationId xmlns:p14="http://schemas.microsoft.com/office/powerpoint/2010/main" val="2812442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 Cited:</a:t>
            </a:r>
          </a:p>
          <a:p>
            <a:endParaRPr lang="en-US" dirty="0"/>
          </a:p>
          <a:p>
            <a:r>
              <a:rPr lang="en-US" dirty="0" smtClean="0"/>
              <a:t>Buddle, Melanie (2010) The Business of Women: Marriage, Family, and Entrepreneurship in British Columbia, 1901-1951. Vancouver, BC: University of British Columbia Press.</a:t>
            </a:r>
          </a:p>
          <a:p>
            <a:endParaRPr lang="en-US" dirty="0" smtClean="0"/>
          </a:p>
          <a:p>
            <a:r>
              <a:rPr lang="en-US" dirty="0" smtClean="0"/>
              <a:t>Gest</a:t>
            </a:r>
            <a:r>
              <a:rPr lang="en-US" dirty="0"/>
              <a:t>, Lillian (</a:t>
            </a:r>
            <a:r>
              <a:rPr lang="en-US" dirty="0" err="1"/>
              <a:t>n.d</a:t>
            </a:r>
            <a:r>
              <a:rPr lang="en-US" dirty="0" err="1" smtClean="0"/>
              <a:t>.</a:t>
            </a:r>
            <a:r>
              <a:rPr lang="en-US" dirty="0" smtClean="0"/>
              <a:t>) </a:t>
            </a:r>
            <a:r>
              <a:rPr lang="en-US" i="1" dirty="0" smtClean="0"/>
              <a:t>Chapter </a:t>
            </a:r>
            <a:r>
              <a:rPr lang="en-US" i="1" dirty="0"/>
              <a:t>2: Off the Beaten </a:t>
            </a:r>
            <a:r>
              <a:rPr lang="en-US" i="1" dirty="0" smtClean="0"/>
              <a:t>Track in Lillian Gest’s untitled memoirs</a:t>
            </a:r>
            <a:r>
              <a:rPr lang="en-US" dirty="0" smtClean="0"/>
              <a:t>. </a:t>
            </a:r>
            <a:r>
              <a:rPr lang="en-US" dirty="0"/>
              <a:t>Lillian Gest fonds, Whyte Museum of the Canadian Rockies, M67/41</a:t>
            </a:r>
            <a:r>
              <a:rPr lang="en-US" dirty="0" smtClean="0"/>
              <a:t>.</a:t>
            </a:r>
          </a:p>
          <a:p>
            <a:endParaRPr lang="en-US" dirty="0"/>
          </a:p>
          <a:p>
            <a:r>
              <a:rPr lang="en-US" dirty="0" err="1" smtClean="0"/>
              <a:t>Hinman</a:t>
            </a:r>
            <a:r>
              <a:rPr lang="en-US" dirty="0" smtClean="0"/>
              <a:t>, Caroline B. (1938) </a:t>
            </a:r>
            <a:r>
              <a:rPr lang="en-US" i="1" dirty="0" smtClean="0"/>
              <a:t>Obituary for Donald Curly Phillips</a:t>
            </a:r>
            <a:r>
              <a:rPr lang="en-US" dirty="0" smtClean="0"/>
              <a:t>. Caroline </a:t>
            </a:r>
            <a:r>
              <a:rPr lang="en-US" dirty="0" err="1" smtClean="0"/>
              <a:t>Hinman</a:t>
            </a:r>
            <a:r>
              <a:rPr lang="en-US" dirty="0" smtClean="0"/>
              <a:t> fonds, Whyte Museum of the Canadian Rockies, M67/78.</a:t>
            </a:r>
            <a:endParaRPr lang="en-US" dirty="0"/>
          </a:p>
          <a:p>
            <a:r>
              <a:rPr lang="en-US" dirty="0"/>
              <a:t> </a:t>
            </a:r>
          </a:p>
          <a:p>
            <a:r>
              <a:rPr lang="en-US" dirty="0" err="1"/>
              <a:t>Olcott</a:t>
            </a:r>
            <a:r>
              <a:rPr lang="en-US" dirty="0"/>
              <a:t>, Edward S. (1998) </a:t>
            </a:r>
            <a:r>
              <a:rPr lang="en-US" i="1" dirty="0"/>
              <a:t>20</a:t>
            </a:r>
            <a:r>
              <a:rPr lang="en-US" i="1" baseline="30000" dirty="0"/>
              <a:t>th</a:t>
            </a:r>
            <a:r>
              <a:rPr lang="en-US" i="1" dirty="0"/>
              <a:t> Century Summit, 1899-1999</a:t>
            </a:r>
            <a:r>
              <a:rPr lang="en-US" dirty="0"/>
              <a:t>. Summit, NJ: Howell &amp; Williams</a:t>
            </a:r>
            <a:r>
              <a:rPr lang="en-US" dirty="0" smtClean="0"/>
              <a:t>.</a:t>
            </a:r>
          </a:p>
          <a:p>
            <a:endParaRPr lang="en-US" dirty="0"/>
          </a:p>
          <a:p>
            <a:r>
              <a:rPr lang="en-US" dirty="0"/>
              <a:t>Smith, Cyndi (1989) </a:t>
            </a:r>
            <a:r>
              <a:rPr lang="en-US" i="1" dirty="0"/>
              <a:t>Off the Beaten Track: Women adventurers and mountaineers in Western Canada</a:t>
            </a:r>
            <a:r>
              <a:rPr lang="en-US" dirty="0"/>
              <a:t>. Mountain View, AB: Coyote Books</a:t>
            </a:r>
            <a:r>
              <a:rPr lang="en-US" dirty="0" smtClean="0"/>
              <a:t>.</a:t>
            </a:r>
          </a:p>
          <a:p>
            <a:endParaRPr lang="en-US" dirty="0"/>
          </a:p>
          <a:p>
            <a:r>
              <a:rPr lang="en-US" dirty="0" smtClean="0"/>
              <a:t>Squire, </a:t>
            </a:r>
            <a:r>
              <a:rPr lang="en-US" dirty="0" err="1" smtClean="0"/>
              <a:t>Shelagh</a:t>
            </a:r>
            <a:r>
              <a:rPr lang="en-US" dirty="0" smtClean="0"/>
              <a:t> (1995), “In the Steps of ‘Genteel Ladies’: Women Tourists in the Canadian Rockies, 1885-1939,” </a:t>
            </a:r>
            <a:r>
              <a:rPr lang="en-US" i="1" dirty="0" smtClean="0"/>
              <a:t>The Canadian Geographer</a:t>
            </a:r>
            <a:r>
              <a:rPr lang="en-US" dirty="0" smtClean="0"/>
              <a:t>, 39 (1), 2-15.</a:t>
            </a:r>
            <a:endParaRPr lang="en-US" dirty="0"/>
          </a:p>
          <a:p>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12</a:t>
            </a:fld>
            <a:endParaRPr lang="en-US"/>
          </a:p>
        </p:txBody>
      </p:sp>
    </p:spTree>
    <p:extLst>
      <p:ext uri="{BB962C8B-B14F-4D97-AF65-F5344CB8AC3E}">
        <p14:creationId xmlns:p14="http://schemas.microsoft.com/office/powerpoint/2010/main" val="177040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I’m going to talk with you about research in progress on an interesting women, Caroline Borden </a:t>
            </a:r>
            <a:r>
              <a:rPr lang="en-US" dirty="0" err="1"/>
              <a:t>Hinman</a:t>
            </a:r>
            <a:r>
              <a:rPr lang="en-US" dirty="0"/>
              <a:t>. My goal in presenting this work at such an early stage is to hopefully discover additional sources that I may not have uncovered that other researchers working on projects in this area may be familiar with.</a:t>
            </a:r>
          </a:p>
          <a:p>
            <a:r>
              <a:rPr lang="en-US" dirty="0"/>
              <a:t>-So, first I’ll tell you a little bit about </a:t>
            </a:r>
            <a:r>
              <a:rPr lang="en-US" dirty="0" smtClean="0"/>
              <a:t>Caroline.</a:t>
            </a:r>
            <a:endParaRPr lang="en-US" dirty="0"/>
          </a:p>
          <a:p>
            <a:r>
              <a:rPr lang="en-US" dirty="0"/>
              <a:t>-Then, I’ll talk about why I’m interested in her.</a:t>
            </a:r>
          </a:p>
          <a:p>
            <a:r>
              <a:rPr lang="en-US" dirty="0"/>
              <a:t>-And finally, I’m hoping that some of what I’m  saying will ring some bells and you’ll have suggestions for me.</a:t>
            </a:r>
          </a:p>
          <a:p>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2</a:t>
            </a:fld>
            <a:endParaRPr lang="en-US"/>
          </a:p>
        </p:txBody>
      </p:sp>
    </p:spTree>
    <p:extLst>
      <p:ext uri="{BB962C8B-B14F-4D97-AF65-F5344CB8AC3E}">
        <p14:creationId xmlns:p14="http://schemas.microsoft.com/office/powerpoint/2010/main" val="624045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Caroline Borden </a:t>
            </a:r>
            <a:r>
              <a:rPr lang="en-US" dirty="0" err="1" smtClean="0"/>
              <a:t>Hinman</a:t>
            </a:r>
            <a:r>
              <a:rPr lang="en-US" dirty="0" smtClean="0"/>
              <a:t> was born on November 8</a:t>
            </a:r>
            <a:r>
              <a:rPr lang="en-US" baseline="30000" dirty="0" smtClean="0"/>
              <a:t>th</a:t>
            </a:r>
            <a:r>
              <a:rPr lang="en-US" dirty="0" smtClean="0"/>
              <a:t>, 1884 to Russell </a:t>
            </a:r>
            <a:r>
              <a:rPr lang="en-US" dirty="0" err="1" smtClean="0"/>
              <a:t>Hinman</a:t>
            </a:r>
            <a:r>
              <a:rPr lang="en-US" dirty="0" smtClean="0"/>
              <a:t> and Marie Louise Erwin, in Cincinnati, Ohio.</a:t>
            </a:r>
          </a:p>
          <a:p>
            <a:pPr marL="171450" indent="-171450">
              <a:buFontTx/>
              <a:buChar char="-"/>
            </a:pPr>
            <a:r>
              <a:rPr lang="en-US" dirty="0" smtClean="0"/>
              <a:t>In 1892 the family moved to Summit, New Jersey where Caroline would live, when she wasn’t travelling, for the rest of her life.</a:t>
            </a:r>
          </a:p>
          <a:p>
            <a:pPr marL="171450" indent="-171450">
              <a:buFontTx/>
              <a:buChar char="-"/>
            </a:pPr>
            <a:r>
              <a:rPr lang="en-US" dirty="0" smtClean="0"/>
              <a:t>She graduated from Smith College in 1906 with a 4 year Bachelor of Arts degree.</a:t>
            </a:r>
          </a:p>
          <a:p>
            <a:pPr marL="171450" indent="-171450">
              <a:buFontTx/>
              <a:buChar char="-"/>
            </a:pPr>
            <a:r>
              <a:rPr lang="en-US" dirty="0" smtClean="0"/>
              <a:t>She died, July 12</a:t>
            </a:r>
            <a:r>
              <a:rPr lang="en-US" baseline="30000" dirty="0" smtClean="0"/>
              <a:t>th</a:t>
            </a:r>
            <a:r>
              <a:rPr lang="en-US" dirty="0" smtClean="0"/>
              <a:t>, 1966 after what was described by Lillian Gest as a ‘long illness’. She was 82 years old.</a:t>
            </a:r>
          </a:p>
          <a:p>
            <a:pPr marL="171450" indent="-171450">
              <a:buFontTx/>
              <a:buChar char="-"/>
            </a:pPr>
            <a:r>
              <a:rPr lang="en-US" dirty="0" smtClean="0"/>
              <a:t>Perhaps somewhat surprisingly she had only retired from leading travel tours 6 years earlier. </a:t>
            </a:r>
          </a:p>
          <a:p>
            <a:pPr marL="171450" indent="-171450">
              <a:buFontTx/>
              <a:buChar char="-"/>
            </a:pPr>
            <a:r>
              <a:rPr lang="en-US" dirty="0" smtClean="0"/>
              <a:t>This is the basic tombstone data but Caroline’s life was far more interesting than these bare facts can reveal.</a:t>
            </a:r>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3</a:t>
            </a:fld>
            <a:endParaRPr lang="en-US"/>
          </a:p>
        </p:txBody>
      </p:sp>
    </p:spTree>
    <p:extLst>
      <p:ext uri="{BB962C8B-B14F-4D97-AF65-F5344CB8AC3E}">
        <p14:creationId xmlns:p14="http://schemas.microsoft.com/office/powerpoint/2010/main" val="1252814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graduating from Smith College in 1906, Caroline travelled to California to be a bridesmaid for a college friend’s wedding. She was away from home for several months and this seems to be the time during which her love of travel was born.</a:t>
            </a:r>
          </a:p>
          <a:p>
            <a:r>
              <a:rPr lang="en-US" dirty="0" smtClean="0"/>
              <a:t>-</a:t>
            </a:r>
            <a:r>
              <a:rPr lang="en-US" dirty="0" err="1" smtClean="0"/>
              <a:t>Hinman’s</a:t>
            </a:r>
            <a:r>
              <a:rPr lang="en-US" dirty="0" smtClean="0"/>
              <a:t> father believed that his daughters should have a profession “regardless of need” (Smith 1989, p. 108) so he agreed to pay for her first trip to Europe on the condition that she observe the tour leader and learn her methods. </a:t>
            </a:r>
          </a:p>
          <a:p>
            <a:r>
              <a:rPr lang="en-US" dirty="0" smtClean="0"/>
              <a:t>-</a:t>
            </a:r>
            <a:r>
              <a:rPr lang="en-US" dirty="0" err="1" smtClean="0"/>
              <a:t>Hinman</a:t>
            </a:r>
            <a:r>
              <a:rPr lang="en-US" dirty="0" smtClean="0"/>
              <a:t> was apparently a quick study because in 1910 she led her first tour group of 4 personal friends to Europe.</a:t>
            </a:r>
          </a:p>
          <a:p>
            <a:r>
              <a:rPr lang="en-US" dirty="0" smtClean="0"/>
              <a:t>-Whether she was otherwise employed at this time is unclear, but in the summer of 1913 while she was visiting with Bess and Albert </a:t>
            </a:r>
            <a:r>
              <a:rPr lang="en-US" dirty="0" err="1" smtClean="0"/>
              <a:t>MacCarthy</a:t>
            </a:r>
            <a:r>
              <a:rPr lang="en-US" dirty="0" smtClean="0"/>
              <a:t>, they took her along to the Alpine Club of Canada camp. </a:t>
            </a:r>
          </a:p>
          <a:p>
            <a:r>
              <a:rPr lang="en-US" dirty="0" smtClean="0"/>
              <a:t>-She was introduced to mountain climbing at Mount Robson and after the camp participated in a 5 day trip led by Donald Curly Phillips. In 1938, she reflected that it was this trip that determined the course of her future work (Obit for Phillips, M67/78, Whyte).</a:t>
            </a:r>
          </a:p>
          <a:p>
            <a:r>
              <a:rPr lang="en-US" dirty="0" smtClean="0"/>
              <a:t>-in 1914 she was leading her second trip to Europe when World War I broke out. The group was able to make it back to the US safely, but it meant that Europe was out as a place for her to conduct tours.</a:t>
            </a:r>
          </a:p>
          <a:p>
            <a:r>
              <a:rPr lang="en-US" dirty="0" smtClean="0"/>
              <a:t>-1915 marked her second trip to the Rocky Mountains, this time in the company of Mary </a:t>
            </a:r>
            <a:r>
              <a:rPr lang="en-US" dirty="0" err="1" smtClean="0"/>
              <a:t>Jobe</a:t>
            </a:r>
            <a:r>
              <a:rPr lang="en-US" dirty="0" smtClean="0"/>
              <a:t>, whom she’d met at the 1913 Alpine Club camp. </a:t>
            </a:r>
          </a:p>
          <a:p>
            <a:r>
              <a:rPr lang="en-US" dirty="0" smtClean="0"/>
              <a:t>-(This trip is detailed in </a:t>
            </a:r>
            <a:r>
              <a:rPr lang="en-US" dirty="0" err="1" smtClean="0"/>
              <a:t>Hinman’s</a:t>
            </a:r>
            <a:r>
              <a:rPr lang="en-US" dirty="0" smtClean="0"/>
              <a:t> journal, now at the Whyte Museum in Banff. Curly Phillips was the outfitter for the trip.)</a:t>
            </a:r>
          </a:p>
          <a:p>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4</a:t>
            </a:fld>
            <a:endParaRPr lang="en-US"/>
          </a:p>
        </p:txBody>
      </p:sp>
    </p:spTree>
    <p:extLst>
      <p:ext uri="{BB962C8B-B14F-4D97-AF65-F5344CB8AC3E}">
        <p14:creationId xmlns:p14="http://schemas.microsoft.com/office/powerpoint/2010/main" val="2333800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1915, when Caroline was complaining about the fact that WWI had closed off Europe as a travel destination, her mother suggested she lead trips to the West</a:t>
            </a:r>
          </a:p>
          <a:p>
            <a:r>
              <a:rPr lang="en-US" dirty="0" smtClean="0"/>
              <a:t>-The following year she led a group of young women on a 1 month trip to Glacier National Park in Montana. They stayed mostly in chalets, but camped out during the 10 days they spent across the border in </a:t>
            </a:r>
            <a:r>
              <a:rPr lang="en-US" dirty="0" err="1" smtClean="0"/>
              <a:t>Waterton</a:t>
            </a:r>
            <a:r>
              <a:rPr lang="en-US" dirty="0" smtClean="0"/>
              <a:t> Lakes National Park.</a:t>
            </a:r>
          </a:p>
          <a:p>
            <a:r>
              <a:rPr lang="en-US" dirty="0" smtClean="0"/>
              <a:t>-Apparently the trip was a resounding success.</a:t>
            </a:r>
          </a:p>
          <a:p>
            <a:r>
              <a:rPr lang="en-US" dirty="0" smtClean="0"/>
              <a:t>-in 1917 she led her first trip entirely within the Canadian Rockies and by 1921 she had resigned from her job as a secretary with the Board of Education in Summit.</a:t>
            </a:r>
          </a:p>
          <a:p>
            <a:r>
              <a:rPr lang="en-US" dirty="0" smtClean="0"/>
              <a:t>-by 1923, her passport is listing her occupation as “organizing travel parties” and by 1924 she’s using the company name “Off the Beaten Track.” Originally, it seems that she used this name when advertising trips outside of North America, but eventually she used it for all the trips she offered.</a:t>
            </a:r>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5</a:t>
            </a:fld>
            <a:endParaRPr lang="en-US"/>
          </a:p>
        </p:txBody>
      </p:sp>
    </p:spTree>
    <p:extLst>
      <p:ext uri="{BB962C8B-B14F-4D97-AF65-F5344CB8AC3E}">
        <p14:creationId xmlns:p14="http://schemas.microsoft.com/office/powerpoint/2010/main" val="3465473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-One of the reasons I’m interested in Caroline </a:t>
            </a:r>
            <a:r>
              <a:rPr lang="en-US" dirty="0" err="1" smtClean="0"/>
              <a:t>Hinman</a:t>
            </a:r>
            <a:r>
              <a:rPr lang="en-US" dirty="0" smtClean="0"/>
              <a:t> is that I’m a marketing historian and, therefore, I’ve been researching the marketing aspects of her business – how she found clients, who they were, what she charged, and was her business successful?</a:t>
            </a:r>
          </a:p>
          <a:p>
            <a:r>
              <a:rPr lang="en-US" dirty="0" smtClean="0"/>
              <a:t>-We know from archival records and secondary sources that many of </a:t>
            </a:r>
            <a:r>
              <a:rPr lang="en-US" dirty="0" err="1" smtClean="0"/>
              <a:t>Hinman’s</a:t>
            </a:r>
            <a:r>
              <a:rPr lang="en-US" dirty="0" smtClean="0"/>
              <a:t> clients were well-educated teenage girls from wealthy American families, but she also ran trips that included boys, and men and women of all ages.</a:t>
            </a:r>
          </a:p>
          <a:p>
            <a:r>
              <a:rPr lang="en-US" dirty="0" smtClean="0"/>
              <a:t>-</a:t>
            </a:r>
            <a:r>
              <a:rPr lang="en-US" dirty="0" err="1" smtClean="0"/>
              <a:t>Hinman</a:t>
            </a:r>
            <a:r>
              <a:rPr lang="en-US" dirty="0" smtClean="0"/>
              <a:t> screened applicants by means of a personal interview. She provided references and expected prospective campers who were unknown to her to do the same.</a:t>
            </a:r>
          </a:p>
          <a:p>
            <a:r>
              <a:rPr lang="en-US" dirty="0" smtClean="0"/>
              <a:t>-Her location in Summit, NJ would no doubt have facilitated this since she had access to easy rail connections to New York City and interviewed new prospects there (</a:t>
            </a:r>
            <a:r>
              <a:rPr lang="en-US" dirty="0" err="1" smtClean="0"/>
              <a:t>Olcott</a:t>
            </a:r>
            <a:r>
              <a:rPr lang="en-US" dirty="0" smtClean="0"/>
              <a:t>, 1998; Gest </a:t>
            </a:r>
            <a:r>
              <a:rPr lang="en-US" dirty="0" err="1" smtClean="0"/>
              <a:t>n.d.</a:t>
            </a:r>
            <a:r>
              <a:rPr lang="en-US" dirty="0" smtClean="0"/>
              <a:t>)</a:t>
            </a:r>
          </a:p>
          <a:p>
            <a:r>
              <a:rPr lang="en-US" dirty="0" smtClean="0"/>
              <a:t>-Some of her clients were referred to her by shared acquaintances, such as in the case of Lillian Gest, and others she found through placing advertisements in magazines. </a:t>
            </a:r>
          </a:p>
          <a:p>
            <a:r>
              <a:rPr lang="en-US" dirty="0" smtClean="0"/>
              <a:t>-Based on her advertised prices for 1939, a one month trip  in  the Rockies, leaving from NYC would cost approximately $5400 inclusive, plus $2700 in “travel expenses” in 2011 dollars, so this was not a cheap holiday (calculated via ‘Inflation Calculator’).</a:t>
            </a:r>
            <a:endParaRPr lang="en-US" dirty="0"/>
          </a:p>
          <a:p>
            <a:r>
              <a:rPr lang="en-US" dirty="0" smtClean="0"/>
              <a:t>-This is a typical ad which ran in The Outlook, a weekly magazine published in NYC from 1870 to 1935. And this photo, which also appears on the cover of Cyndi Smith’s book, gives you some idea of the kind of camaraderie that developed among participants.</a:t>
            </a:r>
          </a:p>
          <a:p>
            <a:r>
              <a:rPr lang="en-US" dirty="0" smtClean="0"/>
              <a:t>-</a:t>
            </a:r>
            <a:r>
              <a:rPr lang="en-US" dirty="0" err="1" smtClean="0"/>
              <a:t>Hinman</a:t>
            </a:r>
            <a:r>
              <a:rPr lang="en-US" dirty="0" smtClean="0"/>
              <a:t> was about 5 </a:t>
            </a:r>
            <a:r>
              <a:rPr lang="en-US" dirty="0" err="1" smtClean="0"/>
              <a:t>ft</a:t>
            </a:r>
            <a:r>
              <a:rPr lang="en-US" dirty="0" smtClean="0"/>
              <a:t> 5 inches tall, so not a big woman, but average for her time, as we can see from this photo.</a:t>
            </a:r>
          </a:p>
          <a:p>
            <a:r>
              <a:rPr lang="en-US" dirty="0" smtClean="0"/>
              <a:t>-Photo left to right: Caroline </a:t>
            </a:r>
            <a:r>
              <a:rPr lang="en-US" dirty="0" err="1" smtClean="0"/>
              <a:t>Hinman</a:t>
            </a:r>
            <a:r>
              <a:rPr lang="en-US" dirty="0" smtClean="0"/>
              <a:t>, Lillian Gest, and Louise Vincent</a:t>
            </a:r>
          </a:p>
          <a:p>
            <a:r>
              <a:rPr lang="en-US" dirty="0" smtClean="0"/>
              <a:t>-</a:t>
            </a:r>
            <a:r>
              <a:rPr lang="en-US" dirty="0" err="1" smtClean="0"/>
              <a:t>Hinman</a:t>
            </a:r>
            <a:r>
              <a:rPr lang="en-US" dirty="0" smtClean="0"/>
              <a:t> often fished to supplement food supplies for the trip.</a:t>
            </a:r>
          </a:p>
          <a:p>
            <a:r>
              <a:rPr lang="en-US" dirty="0" smtClean="0"/>
              <a:t>-She and her female companions also hunted, bragged about their trophies and on one occasion she famously ‘bagged’ a grizzly.</a:t>
            </a:r>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6</a:t>
            </a:fld>
            <a:endParaRPr lang="en-US"/>
          </a:p>
        </p:txBody>
      </p:sp>
    </p:spTree>
    <p:extLst>
      <p:ext uri="{BB962C8B-B14F-4D97-AF65-F5344CB8AC3E}">
        <p14:creationId xmlns:p14="http://schemas.microsoft.com/office/powerpoint/2010/main" val="3891383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-Estimates of the number of trips that Caroline led vary.</a:t>
            </a:r>
          </a:p>
          <a:p>
            <a:r>
              <a:rPr lang="en-US" dirty="0" smtClean="0"/>
              <a:t>-Some of the materials she used to market her trips is available at the Whyte Museum, but it is not always possible to tell if the proposed trips actually took place and in at least one instance, Cyndi Smith reports on a trip that was cancelled due to lack of interest.</a:t>
            </a:r>
          </a:p>
          <a:p>
            <a:r>
              <a:rPr lang="en-US" dirty="0" smtClean="0"/>
              <a:t>-But using Smith’s research and triangulating with the passport applications and ships’ passenger lists that are currently available through Ancestry.com, I’ve been able to ascertain that she took at least 23 trips to the Canadian Rockies between the years 1913 and 1941 and 19 trips outside of North American between 1909 and 1951. The actual number of trips she led is probably higher, since my dates end earlier that her ‘retirement date’ of 1960.</a:t>
            </a:r>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7</a:t>
            </a:fld>
            <a:endParaRPr lang="en-US"/>
          </a:p>
        </p:txBody>
      </p:sp>
    </p:spTree>
    <p:extLst>
      <p:ext uri="{BB962C8B-B14F-4D97-AF65-F5344CB8AC3E}">
        <p14:creationId xmlns:p14="http://schemas.microsoft.com/office/powerpoint/2010/main" val="1717958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-I first learned of Caroline </a:t>
            </a:r>
            <a:r>
              <a:rPr lang="en-US" dirty="0" err="1" smtClean="0"/>
              <a:t>Hinman</a:t>
            </a:r>
            <a:r>
              <a:rPr lang="en-US" dirty="0" smtClean="0"/>
              <a:t> while I was at the Whyte researching John Murray Gibbon, General Publicity Agent for the Canadian Pacific Railway and the subject of a biography I’ve been working on. Lena Goon suggested to me that </a:t>
            </a:r>
            <a:r>
              <a:rPr lang="en-US" dirty="0" err="1" smtClean="0"/>
              <a:t>Hinman</a:t>
            </a:r>
            <a:r>
              <a:rPr lang="en-US" dirty="0" smtClean="0"/>
              <a:t> deserved more attention that she’d received to date. I took a look at the materials at the Whyte and got hooked.</a:t>
            </a:r>
          </a:p>
          <a:p>
            <a:r>
              <a:rPr lang="en-US" dirty="0" smtClean="0"/>
              <a:t>That </a:t>
            </a:r>
            <a:r>
              <a:rPr lang="en-US" dirty="0" err="1" smtClean="0"/>
              <a:t>Hinman</a:t>
            </a:r>
            <a:r>
              <a:rPr lang="en-US" dirty="0" smtClean="0"/>
              <a:t> is worth researching can be seen across a number of perspectives:</a:t>
            </a:r>
          </a:p>
          <a:p>
            <a:r>
              <a:rPr lang="en-US" dirty="0" smtClean="0"/>
              <a:t>-The history of women’s entrepreneurship in Canada is still far less developed than that of men, whether you approach it from a business history or marketing perspective.</a:t>
            </a:r>
          </a:p>
          <a:p>
            <a:r>
              <a:rPr lang="en-US" dirty="0" smtClean="0"/>
              <a:t>-I think that </a:t>
            </a:r>
            <a:r>
              <a:rPr lang="en-US" dirty="0" err="1" smtClean="0"/>
              <a:t>Hinman</a:t>
            </a:r>
            <a:r>
              <a:rPr lang="en-US" dirty="0" smtClean="0"/>
              <a:t> is different from the women described in Melanie Buddle’s recent study of businesswomen in British Columbia. For one thing, </a:t>
            </a:r>
            <a:r>
              <a:rPr lang="en-US" dirty="0" err="1" smtClean="0"/>
              <a:t>Hinman</a:t>
            </a:r>
            <a:r>
              <a:rPr lang="en-US" dirty="0" smtClean="0"/>
              <a:t> never married. And from what I’ve found so far, she supported herself, not a family including children. She wasn’t providing services to an urban market with an existing high demand. She created a demand for her services among an urban clientele but then delivered that service in a “rural” setting. I have also not be able to find any mention of her membership in any kind of business women’s association although she was a ‘joiner’ in the sense that she held multiple positions with charitable associations.</a:t>
            </a:r>
          </a:p>
          <a:p>
            <a:r>
              <a:rPr lang="en-US" dirty="0" smtClean="0"/>
              <a:t>-</a:t>
            </a:r>
            <a:r>
              <a:rPr lang="en-US" dirty="0" err="1" smtClean="0"/>
              <a:t>Shelagh</a:t>
            </a:r>
            <a:r>
              <a:rPr lang="en-US" dirty="0" smtClean="0"/>
              <a:t> Squire has argued that the role of women in economic development and tourism promotion has not been sufficiently recognized. I’d say that we’ve come some of the way, but that there is much work left to do.</a:t>
            </a:r>
          </a:p>
          <a:p>
            <a:r>
              <a:rPr lang="en-US" dirty="0" smtClean="0"/>
              <a:t>-From the perspective of a marketing historian, we’ve seen some good biographical work done on early marketing academics in the US, and also some work on the ‘great men’ and occasionally ‘great women’ of marketing, including the field of advertising. </a:t>
            </a:r>
          </a:p>
          <a:p>
            <a:r>
              <a:rPr lang="en-US" dirty="0" smtClean="0"/>
              <a:t>-But research on marketing practitioners is more difficult – they don’t often leave us sufficient residue. I would argue that these people are even more important from a pedagogical perspective, since the majority of our students will not go on to lead international marketing agencies or obtain positions as Chief Marketing Officers in large corporations. The histories of small, entrepreneurial businesses needs to be told.</a:t>
            </a:r>
          </a:p>
        </p:txBody>
      </p:sp>
      <p:sp>
        <p:nvSpPr>
          <p:cNvPr id="4" name="Slide Number Placeholder 3"/>
          <p:cNvSpPr>
            <a:spLocks noGrp="1"/>
          </p:cNvSpPr>
          <p:nvPr>
            <p:ph type="sldNum" sz="quarter" idx="10"/>
          </p:nvPr>
        </p:nvSpPr>
        <p:spPr/>
        <p:txBody>
          <a:bodyPr/>
          <a:lstStyle/>
          <a:p>
            <a:fld id="{A38EF5FA-D133-45D9-8C66-C8B9B8D66EE6}" type="slidenum">
              <a:rPr lang="en-US" smtClean="0"/>
              <a:t>8</a:t>
            </a:fld>
            <a:endParaRPr lang="en-US"/>
          </a:p>
        </p:txBody>
      </p:sp>
    </p:spTree>
    <p:extLst>
      <p:ext uri="{BB962C8B-B14F-4D97-AF65-F5344CB8AC3E}">
        <p14:creationId xmlns:p14="http://schemas.microsoft.com/office/powerpoint/2010/main" val="2962451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what’s next in my study of </a:t>
            </a:r>
            <a:r>
              <a:rPr lang="en-US" dirty="0" err="1" smtClean="0"/>
              <a:t>Hinman</a:t>
            </a:r>
            <a:r>
              <a:rPr lang="en-US" dirty="0" smtClean="0"/>
              <a:t>?</a:t>
            </a:r>
          </a:p>
          <a:p>
            <a:r>
              <a:rPr lang="en-US" dirty="0" smtClean="0"/>
              <a:t>-Well, I have been working my way through the resources available at the Whyte</a:t>
            </a:r>
          </a:p>
          <a:p>
            <a:r>
              <a:rPr lang="en-US" dirty="0" smtClean="0"/>
              <a:t>-And I have also used somewhat non-traditional sources, such as the materials available through Ancestry.com, an online database frequented by genealogists and family historians.</a:t>
            </a:r>
          </a:p>
          <a:p>
            <a:r>
              <a:rPr lang="en-US" dirty="0" smtClean="0"/>
              <a:t>-But I’m wondering if anyone here has leads or suggestions regarding where I might be able to find additional materials.</a:t>
            </a:r>
            <a:endParaRPr lang="en-US" dirty="0"/>
          </a:p>
        </p:txBody>
      </p:sp>
      <p:sp>
        <p:nvSpPr>
          <p:cNvPr id="4" name="Slide Number Placeholder 3"/>
          <p:cNvSpPr>
            <a:spLocks noGrp="1"/>
          </p:cNvSpPr>
          <p:nvPr>
            <p:ph type="sldNum" sz="quarter" idx="10"/>
          </p:nvPr>
        </p:nvSpPr>
        <p:spPr/>
        <p:txBody>
          <a:bodyPr/>
          <a:lstStyle/>
          <a:p>
            <a:fld id="{A38EF5FA-D133-45D9-8C66-C8B9B8D66EE6}" type="slidenum">
              <a:rPr lang="en-US" smtClean="0"/>
              <a:t>9</a:t>
            </a:fld>
            <a:endParaRPr lang="en-US"/>
          </a:p>
        </p:txBody>
      </p:sp>
    </p:spTree>
    <p:extLst>
      <p:ext uri="{BB962C8B-B14F-4D97-AF65-F5344CB8AC3E}">
        <p14:creationId xmlns:p14="http://schemas.microsoft.com/office/powerpoint/2010/main" val="331446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grpSp>
        <p:nvGrpSpPr>
          <p:cNvPr id="7" name="Group 16"/>
          <p:cNvGrpSpPr/>
          <p:nvPr/>
        </p:nvGrpSpPr>
        <p:grpSpPr>
          <a:xfrm>
            <a:off x="0" y="3268345"/>
            <a:ext cx="9144000" cy="146304"/>
            <a:chOff x="0" y="3268345"/>
            <a:chExt cx="9144000" cy="146304"/>
          </a:xfrm>
        </p:grpSpPr>
        <p:sp>
          <p:nvSpPr>
            <p:cNvPr id="13" name="Rectangle 12"/>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609600" y="1752600"/>
            <a:ext cx="7924800" cy="1470025"/>
          </a:xfrm>
          <a:prstGeom prst="rect">
            <a:avLst/>
          </a:prstGeom>
        </p:spPr>
        <p:txBody>
          <a:bodyPr anchor="b"/>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1DA727-4215-4470-946C-217F768C3F85}"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6032C-B792-4D3A-BAB0-8CE90736644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bg>
      <p:bgRef idx="1003">
        <a:schemeClr val="bg2"/>
      </p:bgRef>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DA727-4215-4470-946C-217F768C3F85}"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6032C-B792-4D3A-BAB0-8CE90736644C}"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grpSp>
        <p:nvGrpSpPr>
          <p:cNvPr id="2" name="Group 7"/>
          <p:cNvGrpSpPr/>
          <p:nvPr/>
        </p:nvGrpSpPr>
        <p:grpSpPr>
          <a:xfrm flipH="1">
            <a:off x="0" y="1371600"/>
            <a:ext cx="9144000" cy="73152"/>
            <a:chOff x="0" y="3268345"/>
            <a:chExt cx="9144000" cy="146304"/>
          </a:xfrm>
        </p:grpSpPr>
        <p:sp>
          <p:nvSpPr>
            <p:cNvPr id="9" name="Rectangle 8"/>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18288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172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39712" y="6356350"/>
            <a:ext cx="1868424" cy="365125"/>
          </a:xfrm>
        </p:spPr>
        <p:txBody>
          <a:bodyPr/>
          <a:lstStyle/>
          <a:p>
            <a:fld id="{831DA727-4215-4470-946C-217F768C3F85}"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6032C-B792-4D3A-BAB0-8CE90736644C}" type="slidenum">
              <a:rPr lang="en-US" smtClean="0"/>
              <a:t>‹#›</a:t>
            </a:fld>
            <a:endParaRPr lang="en-US"/>
          </a:p>
        </p:txBody>
      </p:sp>
      <p:grpSp>
        <p:nvGrpSpPr>
          <p:cNvPr id="7" name="Group 6"/>
          <p:cNvGrpSpPr/>
          <p:nvPr/>
        </p:nvGrpSpPr>
        <p:grpSpPr>
          <a:xfrm rot="5400000" flipH="1">
            <a:off x="3332988" y="3384804"/>
            <a:ext cx="6867144" cy="73152"/>
            <a:chOff x="0" y="3268345"/>
            <a:chExt cx="9144000" cy="146304"/>
          </a:xfrm>
        </p:grpSpPr>
        <p:sp>
          <p:nvSpPr>
            <p:cNvPr id="8" name="Rectangle 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9616"/>
            <a:ext cx="8229600" cy="462654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DA727-4215-4470-946C-217F768C3F85}"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6032C-B792-4D3A-BAB0-8CE90736644C}" type="slidenum">
              <a:rPr lang="en-US" smtClean="0"/>
              <a:t>‹#›</a:t>
            </a:fld>
            <a:endParaRPr lang="en-US"/>
          </a:p>
        </p:txBody>
      </p:sp>
      <p:grpSp>
        <p:nvGrpSpPr>
          <p:cNvPr id="2" name="Group 13"/>
          <p:cNvGrpSpPr/>
          <p:nvPr/>
        </p:nvGrpSpPr>
        <p:grpSpPr>
          <a:xfrm>
            <a:off x="0" y="13716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itle 1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7512" y="4406900"/>
            <a:ext cx="7827201"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67512" y="2667000"/>
            <a:ext cx="7827201"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DA727-4215-4470-946C-217F768C3F85}"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6032C-B792-4D3A-BAB0-8CE90736644C}" type="slidenum">
              <a:rPr lang="en-US" smtClean="0"/>
              <a:t>‹#›</a:t>
            </a:fld>
            <a:endParaRPr lang="en-US"/>
          </a:p>
        </p:txBody>
      </p:sp>
      <p:grpSp>
        <p:nvGrpSpPr>
          <p:cNvPr id="7" name="Group 12"/>
          <p:cNvGrpSpPr/>
          <p:nvPr/>
        </p:nvGrpSpPr>
        <p:grpSpPr>
          <a:xfrm flipH="1">
            <a:off x="0" y="4228465"/>
            <a:ext cx="9144000" cy="146304"/>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1DA727-4215-4470-946C-217F768C3F85}" type="datetimeFigureOut">
              <a:rPr lang="en-US" smtClean="0"/>
              <a:t>11/25/2012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6032C-B792-4D3A-BAB0-8CE90736644C}" type="slidenum">
              <a:rPr lang="en-US" smtClean="0"/>
              <a:t>‹#›</a:t>
            </a:fld>
            <a:endParaRPr lang="en-US"/>
          </a:p>
        </p:txBody>
      </p:sp>
      <p:sp>
        <p:nvSpPr>
          <p:cNvPr id="14" name="Title 13"/>
          <p:cNvSpPr>
            <a:spLocks noGrp="1"/>
          </p:cNvSpPr>
          <p:nvPr>
            <p:ph type="title"/>
          </p:nvPr>
        </p:nvSpPr>
        <p:spPr/>
        <p:txBody>
          <a:bodyPr/>
          <a:lstStyle/>
          <a:p>
            <a:r>
              <a:rPr lang="en-US" smtClean="0"/>
              <a:t>Click to edit Master title style</a:t>
            </a:r>
            <a:endParaRPr lang="en-US"/>
          </a:p>
        </p:txBody>
      </p:sp>
      <p:grpSp>
        <p:nvGrpSpPr>
          <p:cNvPr id="2" name="Group 14"/>
          <p:cNvGrpSpPr/>
          <p:nvPr/>
        </p:nvGrpSpPr>
        <p:grpSpPr>
          <a:xfrm>
            <a:off x="0" y="1371600"/>
            <a:ext cx="9144000" cy="73152"/>
            <a:chOff x="0" y="3268345"/>
            <a:chExt cx="9144000" cy="146304"/>
          </a:xfrm>
        </p:grpSpPr>
        <p:sp>
          <p:nvSpPr>
            <p:cNvPr id="16" name="Rectangle 15"/>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971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971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1DA727-4215-4470-946C-217F768C3F85}" type="datetimeFigureOut">
              <a:rPr lang="en-US" smtClean="0"/>
              <a:t>11/25/2012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36032C-B792-4D3A-BAB0-8CE90736644C}" type="slidenum">
              <a:rPr lang="en-US" smtClean="0"/>
              <a:t>‹#›</a:t>
            </a:fld>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grpSp>
        <p:nvGrpSpPr>
          <p:cNvPr id="2" name="Group 16"/>
          <p:cNvGrpSpPr/>
          <p:nvPr/>
        </p:nvGrpSpPr>
        <p:grpSpPr>
          <a:xfrm>
            <a:off x="0" y="1371600"/>
            <a:ext cx="9144000" cy="73152"/>
            <a:chOff x="0" y="3268345"/>
            <a:chExt cx="9144000" cy="146304"/>
          </a:xfrm>
        </p:grpSpPr>
        <p:sp>
          <p:nvSpPr>
            <p:cNvPr id="18" name="Rectangle 1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1DA727-4215-4470-946C-217F768C3F85}" type="datetimeFigureOut">
              <a:rPr lang="en-US" smtClean="0"/>
              <a:t>11/25/2012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36032C-B792-4D3A-BAB0-8CE90736644C}" type="slidenum">
              <a:rPr lang="en-US" smtClean="0"/>
              <a:t>‹#›</a:t>
            </a:fld>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grpSp>
        <p:nvGrpSpPr>
          <p:cNvPr id="2" name="Group 12"/>
          <p:cNvGrpSpPr/>
          <p:nvPr/>
        </p:nvGrpSpPr>
        <p:grpSpPr>
          <a:xfrm flipH="1">
            <a:off x="0" y="1371600"/>
            <a:ext cx="9144000" cy="73152"/>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2"/>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DA727-4215-4470-946C-217F768C3F85}" type="datetimeFigureOut">
              <a:rPr lang="en-US" smtClean="0"/>
              <a:t>11/25/2012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36032C-B792-4D3A-BAB0-8CE90736644C}" type="slidenum">
              <a:rPr lang="en-US" smtClean="0"/>
              <a:t>‹#›</a:t>
            </a:fld>
            <a:endParaRPr lang="en-US"/>
          </a:p>
        </p:txBody>
      </p:sp>
      <p:grpSp>
        <p:nvGrpSpPr>
          <p:cNvPr id="5" name="Group 10"/>
          <p:cNvGrpSpPr/>
          <p:nvPr/>
        </p:nvGrpSpPr>
        <p:grpSpPr>
          <a:xfrm>
            <a:off x="-9144" y="-18288"/>
            <a:ext cx="9144000" cy="146304"/>
            <a:chOff x="0" y="3268345"/>
            <a:chExt cx="9144000" cy="146304"/>
          </a:xfrm>
        </p:grpSpPr>
        <p:sp>
          <p:nvSpPr>
            <p:cNvPr id="12" name="Rectangle 11"/>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793750"/>
          </a:xfrm>
          <a:prstGeom prst="rect">
            <a:avLst/>
          </a:prstGeom>
        </p:spPr>
        <p:txBody>
          <a:bodyPr anchor="b">
            <a:normAutofit/>
          </a:bodyPr>
          <a:lstStyle>
            <a:lvl1pPr algn="l">
              <a:defRPr sz="2800" b="1"/>
            </a:lvl1pPr>
          </a:lstStyle>
          <a:p>
            <a:r>
              <a:rPr lang="en-US" smtClean="0"/>
              <a:t>Click to edit Master title style</a:t>
            </a:r>
            <a:endParaRPr lang="en-US"/>
          </a:p>
        </p:txBody>
      </p:sp>
      <p:sp>
        <p:nvSpPr>
          <p:cNvPr id="3" name="Content Placeholder 2"/>
          <p:cNvSpPr>
            <a:spLocks noGrp="1"/>
          </p:cNvSpPr>
          <p:nvPr>
            <p:ph idx="1"/>
          </p:nvPr>
        </p:nvSpPr>
        <p:spPr>
          <a:xfrm>
            <a:off x="3575050" y="1371600"/>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371600"/>
            <a:ext cx="3008313" cy="4754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DA727-4215-4470-946C-217F768C3F85}" type="datetimeFigureOut">
              <a:rPr lang="en-US" smtClean="0"/>
              <a:t>11/25/2012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6032C-B792-4D3A-BAB0-8CE90736644C}" type="slidenum">
              <a:rPr lang="en-US" smtClean="0"/>
              <a:t>‹#›</a:t>
            </a:fld>
            <a:endParaRPr lang="en-US"/>
          </a:p>
        </p:txBody>
      </p:sp>
      <p:grpSp>
        <p:nvGrpSpPr>
          <p:cNvPr id="8" name="Group 13"/>
          <p:cNvGrpSpPr/>
          <p:nvPr/>
        </p:nvGrpSpPr>
        <p:grpSpPr>
          <a:xfrm flipH="1">
            <a:off x="0" y="11430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1801368" y="685800"/>
            <a:ext cx="5495544" cy="3886200"/>
          </a:xfrm>
          <a:solidFill>
            <a:schemeClr val="accent1"/>
          </a:solidFill>
          <a:effectLst>
            <a:reflection blurRad="6350" stA="52000" endA="300" endPos="35000" dir="5400000" sy="-100000" algn="bl" rotWithShape="0"/>
          </a:effectLst>
          <a:scene3d>
            <a:camera prst="orthographicFront"/>
            <a:lightRig rig="contrasting" dir="t"/>
          </a:scene3d>
          <a:sp3d contourW="12700" prstMaterial="softEdge">
            <a:bevelT prst="cross"/>
            <a:contourClr>
              <a:srgbClr val="FFFFFF"/>
            </a:contourClr>
          </a:sp3d>
        </p:spPr>
        <p:txBody>
          <a:bodyPr/>
          <a:lstStyle/>
          <a:p>
            <a:r>
              <a:rPr lang="en-US" smtClean="0"/>
              <a:t>Click icon to add picture</a:t>
            </a:r>
            <a:endParaRPr lang="en-US"/>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DA727-4215-4470-946C-217F768C3F85}" type="datetimeFigureOut">
              <a:rPr lang="en-US" smtClean="0"/>
              <a:t>11/25/2012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6032C-B792-4D3A-BAB0-8CE90736644C}" type="slidenum">
              <a:rPr lang="en-US" smtClean="0"/>
              <a:t>‹#›</a:t>
            </a:fld>
            <a:endParaRPr lang="en-US"/>
          </a:p>
        </p:txBody>
      </p:sp>
      <p:grpSp>
        <p:nvGrpSpPr>
          <p:cNvPr id="3" name="Group 15"/>
          <p:cNvGrpSpPr/>
          <p:nvPr/>
        </p:nvGrpSpPr>
        <p:grpSpPr>
          <a:xfrm>
            <a:off x="-9144" y="-18288"/>
            <a:ext cx="9144000" cy="146304"/>
            <a:chOff x="0" y="3268345"/>
            <a:chExt cx="9144000" cy="146304"/>
          </a:xfrm>
        </p:grpSpPr>
        <p:sp>
          <p:nvSpPr>
            <p:cNvPr id="17" name="Rectangle 16"/>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6826" y="0"/>
            <a:ext cx="9144000" cy="6286520"/>
          </a:xfrm>
          <a:prstGeom prst="rect">
            <a:avLst/>
          </a:prstGeom>
          <a:gradFill flip="none" rotWithShape="1">
            <a:gsLst>
              <a:gs pos="1000">
                <a:schemeClr val="bg2">
                  <a:alpha val="0"/>
                </a:schemeClr>
              </a:gs>
              <a:gs pos="100000">
                <a:schemeClr val="bg1">
                  <a:alpha val="92000"/>
                </a:schemeClr>
              </a:gs>
            </a:gsLst>
            <a:lin ang="16200000" scaled="1"/>
            <a:tileRect/>
          </a:gradFill>
          <a:ln w="285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74536" y="6356350"/>
            <a:ext cx="2133600" cy="365125"/>
          </a:xfrm>
          <a:prstGeom prst="rect">
            <a:avLst/>
          </a:prstGeom>
        </p:spPr>
        <p:txBody>
          <a:bodyPr vert="horz" lIns="91440" tIns="45720" rIns="91440" bIns="45720" rtlCol="0" anchor="ctr"/>
          <a:lstStyle>
            <a:lvl1pPr algn="r">
              <a:defRPr sz="1200">
                <a:solidFill>
                  <a:sysClr val="windowText" lastClr="000000"/>
                </a:solidFill>
              </a:defRPr>
            </a:lvl1pPr>
          </a:lstStyle>
          <a:p>
            <a:fld id="{831DA727-4215-4470-946C-217F768C3F85}" type="datetimeFigureOut">
              <a:rPr lang="en-US" smtClean="0"/>
              <a:t>11/25/2012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ysClr val="windowText" lastClr="000000"/>
                </a:solidFill>
              </a:defRPr>
            </a:lvl1pPr>
          </a:lstStyle>
          <a:p>
            <a:endParaRPr lang="en-US"/>
          </a:p>
        </p:txBody>
      </p:sp>
      <p:sp>
        <p:nvSpPr>
          <p:cNvPr id="6" name="Slide Number Placeholder 5"/>
          <p:cNvSpPr>
            <a:spLocks noGrp="1"/>
          </p:cNvSpPr>
          <p:nvPr>
            <p:ph type="sldNum" sz="quarter" idx="4"/>
          </p:nvPr>
        </p:nvSpPr>
        <p:spPr>
          <a:xfrm>
            <a:off x="460248" y="6356350"/>
            <a:ext cx="2133600" cy="365125"/>
          </a:xfrm>
          <a:prstGeom prst="rect">
            <a:avLst/>
          </a:prstGeom>
        </p:spPr>
        <p:txBody>
          <a:bodyPr vert="horz" lIns="91440" tIns="45720" rIns="91440" bIns="45720" rtlCol="0" anchor="ctr"/>
          <a:lstStyle>
            <a:lvl1pPr algn="l">
              <a:defRPr sz="1200">
                <a:solidFill>
                  <a:sysClr val="windowText" lastClr="000000"/>
                </a:solidFill>
              </a:defRPr>
            </a:lvl1pPr>
          </a:lstStyle>
          <a:p>
            <a:fld id="{E036032C-B792-4D3A-BAB0-8CE90736644C}" type="slidenum">
              <a:rPr lang="en-US" smtClean="0"/>
              <a:t>‹#›</a:t>
            </a:fld>
            <a:endParaRPr lang="en-US"/>
          </a:p>
        </p:txBody>
      </p:sp>
      <p:sp>
        <p:nvSpPr>
          <p:cNvPr id="8" name="Title Placeholder 7"/>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ln>
            <a:noFill/>
          </a:ln>
          <a:solidFill>
            <a:srgbClr val="FFFFFF"/>
          </a:solidFill>
          <a:effectLst>
            <a:glow rad="101600">
              <a:schemeClr val="tx2"/>
            </a:glo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chemeClr val="tx2"/>
        </a:buClr>
        <a:buSzPct val="70000"/>
        <a:buFont typeface="Wingdings 2"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4"/>
        </a:buClr>
        <a:buSzPct val="60000"/>
        <a:buFont typeface="Wingdings 2" pitchFamily="18"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SzPct val="57000"/>
        <a:buFont typeface="Wingdings 2"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6"/>
        </a:buClr>
        <a:buSzPct val="55000"/>
        <a:buFont typeface="Wingdings 2" pitchFamily="18"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2"/>
        </a:buClr>
        <a:buSzPct val="50000"/>
        <a:buFont typeface="Wingdings 2" pitchFamily="18"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Caroline B. </a:t>
            </a:r>
            <a:r>
              <a:rPr lang="en-US" dirty="0" err="1" smtClean="0"/>
              <a:t>Hinman</a:t>
            </a:r>
            <a:r>
              <a:rPr lang="en-US" dirty="0" smtClean="0"/>
              <a:t>: </a:t>
            </a:r>
            <a:br>
              <a:rPr lang="en-US" dirty="0" smtClean="0"/>
            </a:br>
            <a:r>
              <a:rPr lang="en-US" dirty="0" smtClean="0"/>
              <a:t>Off the Beaten Track</a:t>
            </a:r>
            <a:endParaRPr lang="en-US" dirty="0"/>
          </a:p>
        </p:txBody>
      </p:sp>
      <p:sp>
        <p:nvSpPr>
          <p:cNvPr id="3" name="Subtitle 2"/>
          <p:cNvSpPr>
            <a:spLocks noGrp="1"/>
          </p:cNvSpPr>
          <p:nvPr>
            <p:ph type="subTitle" idx="1"/>
          </p:nvPr>
        </p:nvSpPr>
        <p:spPr/>
        <p:txBody>
          <a:bodyPr/>
          <a:lstStyle/>
          <a:p>
            <a:r>
              <a:rPr lang="en-US" dirty="0" smtClean="0"/>
              <a:t>Leighann C. Neilson, Ph.D.</a:t>
            </a:r>
          </a:p>
          <a:p>
            <a:r>
              <a:rPr lang="en-US" dirty="0" smtClean="0"/>
              <a:t>Sprott School of Business</a:t>
            </a:r>
          </a:p>
          <a:p>
            <a:r>
              <a:rPr lang="en-US" dirty="0" smtClean="0"/>
              <a:t>Carleton University</a:t>
            </a:r>
            <a:endParaRPr lang="en-US" dirty="0"/>
          </a:p>
        </p:txBody>
      </p:sp>
    </p:spTree>
    <p:extLst>
      <p:ext uri="{BB962C8B-B14F-4D97-AF65-F5344CB8AC3E}">
        <p14:creationId xmlns:p14="http://schemas.microsoft.com/office/powerpoint/2010/main" val="222889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Mary Vaux Wolcott (1860 – 1940)</a:t>
            </a:r>
          </a:p>
          <a:p>
            <a:r>
              <a:rPr lang="en-US" dirty="0" smtClean="0"/>
              <a:t>Mary Schaffer Warren (1861-1939)</a:t>
            </a:r>
          </a:p>
          <a:p>
            <a:r>
              <a:rPr lang="en-US" dirty="0" smtClean="0"/>
              <a:t>*Mary </a:t>
            </a:r>
            <a:r>
              <a:rPr lang="en-US" dirty="0" err="1" smtClean="0"/>
              <a:t>Jobe</a:t>
            </a:r>
            <a:r>
              <a:rPr lang="en-US" dirty="0" smtClean="0"/>
              <a:t> Akeley (1878-1966)</a:t>
            </a:r>
          </a:p>
          <a:p>
            <a:r>
              <a:rPr lang="en-US" i="1" dirty="0" smtClean="0"/>
              <a:t>Caroline </a:t>
            </a:r>
            <a:r>
              <a:rPr lang="en-US" i="1" dirty="0" err="1" smtClean="0"/>
              <a:t>Hinman</a:t>
            </a:r>
            <a:r>
              <a:rPr lang="en-US" i="1" dirty="0" smtClean="0"/>
              <a:t> (1884-1966)</a:t>
            </a:r>
          </a:p>
          <a:p>
            <a:r>
              <a:rPr lang="en-US" dirty="0" smtClean="0"/>
              <a:t>*Donald ‘Curly’ </a:t>
            </a:r>
            <a:r>
              <a:rPr lang="en-US" dirty="0" err="1" smtClean="0"/>
              <a:t>Phillilps</a:t>
            </a:r>
            <a:r>
              <a:rPr lang="en-US" dirty="0" smtClean="0"/>
              <a:t> (1884-1938)</a:t>
            </a:r>
          </a:p>
          <a:p>
            <a:r>
              <a:rPr lang="en-US" dirty="0" smtClean="0"/>
              <a:t>*Jim Boyce (1892-1982)</a:t>
            </a:r>
          </a:p>
          <a:p>
            <a:r>
              <a:rPr lang="en-US" dirty="0" smtClean="0"/>
              <a:t>*Lillian Gest (1898-1986)</a:t>
            </a:r>
          </a:p>
          <a:p>
            <a:r>
              <a:rPr lang="en-US" dirty="0" smtClean="0"/>
              <a:t>Georgia Engelhard Cromwell (1906-1986)</a:t>
            </a:r>
            <a:endParaRPr lang="en-US" dirty="0"/>
          </a:p>
        </p:txBody>
      </p:sp>
      <p:sp>
        <p:nvSpPr>
          <p:cNvPr id="3" name="Title 2"/>
          <p:cNvSpPr>
            <a:spLocks noGrp="1"/>
          </p:cNvSpPr>
          <p:nvPr>
            <p:ph type="title"/>
          </p:nvPr>
        </p:nvSpPr>
        <p:spPr/>
        <p:txBody>
          <a:bodyPr/>
          <a:lstStyle/>
          <a:p>
            <a:r>
              <a:rPr lang="en-US" dirty="0" smtClean="0"/>
              <a:t>What’s next?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1752600"/>
            <a:ext cx="1590675"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8344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has been suggested that </a:t>
            </a:r>
            <a:r>
              <a:rPr lang="en-US" dirty="0" err="1" smtClean="0"/>
              <a:t>Hinman</a:t>
            </a:r>
            <a:r>
              <a:rPr lang="en-US" dirty="0" smtClean="0"/>
              <a:t> was able to make a ‘good living’ from travel business</a:t>
            </a:r>
          </a:p>
          <a:p>
            <a:pPr lvl="1"/>
            <a:r>
              <a:rPr lang="en-US" dirty="0"/>
              <a:t>b</a:t>
            </a:r>
            <a:r>
              <a:rPr lang="en-US" dirty="0" smtClean="0"/>
              <a:t>ut no accounting records (yet)</a:t>
            </a:r>
          </a:p>
          <a:p>
            <a:r>
              <a:rPr lang="en-US" dirty="0" smtClean="0"/>
              <a:t>Investigating:</a:t>
            </a:r>
            <a:endParaRPr lang="en-US" dirty="0"/>
          </a:p>
          <a:p>
            <a:pPr lvl="1"/>
            <a:r>
              <a:rPr lang="en-US" dirty="0" smtClean="0"/>
              <a:t>wills and estate records (father, mother, CBH) </a:t>
            </a:r>
          </a:p>
          <a:p>
            <a:pPr lvl="1"/>
            <a:r>
              <a:rPr lang="en-US" dirty="0" smtClean="0"/>
              <a:t>land registry documents (did she inherit/purchase/rent?)</a:t>
            </a:r>
            <a:endParaRPr lang="en-US" dirty="0"/>
          </a:p>
        </p:txBody>
      </p:sp>
      <p:sp>
        <p:nvSpPr>
          <p:cNvPr id="3" name="Title 2"/>
          <p:cNvSpPr>
            <a:spLocks noGrp="1"/>
          </p:cNvSpPr>
          <p:nvPr>
            <p:ph type="title"/>
          </p:nvPr>
        </p:nvSpPr>
        <p:spPr/>
        <p:txBody>
          <a:bodyPr/>
          <a:lstStyle/>
          <a:p>
            <a:r>
              <a:rPr lang="en-US" dirty="0" smtClean="0"/>
              <a:t>What’s next?</a:t>
            </a:r>
            <a:endParaRPr lang="en-US" dirty="0"/>
          </a:p>
        </p:txBody>
      </p:sp>
    </p:spTree>
    <p:extLst>
      <p:ext uri="{BB962C8B-B14F-4D97-AF65-F5344CB8AC3E}">
        <p14:creationId xmlns:p14="http://schemas.microsoft.com/office/powerpoint/2010/main" val="1261991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sz="4000" b="1" i="1" dirty="0" smtClean="0"/>
          </a:p>
          <a:p>
            <a:pPr marL="0" indent="0" algn="ctr">
              <a:buNone/>
            </a:pPr>
            <a:r>
              <a:rPr lang="en-US" sz="4000" b="1" i="1" dirty="0" smtClean="0"/>
              <a:t>Questions?</a:t>
            </a:r>
            <a:endParaRPr lang="en-US" sz="4000" b="1" i="1"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983924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r>
              <a:rPr lang="en-US" dirty="0" smtClean="0"/>
              <a:t>Who was Caroline </a:t>
            </a:r>
            <a:r>
              <a:rPr lang="en-US" dirty="0" err="1" smtClean="0"/>
              <a:t>Hinman</a:t>
            </a:r>
            <a:r>
              <a:rPr lang="en-US" dirty="0" smtClean="0"/>
              <a:t>?</a:t>
            </a:r>
          </a:p>
          <a:p>
            <a:r>
              <a:rPr lang="en-US" dirty="0" smtClean="0"/>
              <a:t>Why is a business school academic interested in her?</a:t>
            </a:r>
          </a:p>
          <a:p>
            <a:r>
              <a:rPr lang="en-US" dirty="0" smtClean="0"/>
              <a:t>Search for additional sources</a:t>
            </a:r>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67262" y="1696244"/>
            <a:ext cx="3800475" cy="4333875"/>
          </a:xfrm>
        </p:spPr>
      </p:pic>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687454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600200"/>
            <a:ext cx="5562600" cy="4525963"/>
          </a:xfrm>
        </p:spPr>
        <p:txBody>
          <a:bodyPr>
            <a:normAutofit lnSpcReduction="10000"/>
          </a:bodyPr>
          <a:lstStyle/>
          <a:p>
            <a:r>
              <a:rPr lang="en-US" dirty="0" smtClean="0"/>
              <a:t>Born 8 November 1884 in Cincinnati to Russell </a:t>
            </a:r>
            <a:r>
              <a:rPr lang="en-US" dirty="0" err="1" smtClean="0"/>
              <a:t>Hinman</a:t>
            </a:r>
            <a:r>
              <a:rPr lang="en-US" dirty="0" smtClean="0"/>
              <a:t> and Marie Louise Erwin</a:t>
            </a:r>
          </a:p>
          <a:p>
            <a:r>
              <a:rPr lang="en-US" dirty="0" smtClean="0"/>
              <a:t>Moved to Summit, NJ in 1892  </a:t>
            </a:r>
          </a:p>
          <a:p>
            <a:r>
              <a:rPr lang="en-US" dirty="0" smtClean="0"/>
              <a:t>Graduated from Smith College in 1906 with BA</a:t>
            </a:r>
          </a:p>
          <a:p>
            <a:r>
              <a:rPr lang="en-US" dirty="0" smtClean="0"/>
              <a:t>Died 12 July 1966 in Summit, NJ after ‘long illness’ aged 82 years</a:t>
            </a:r>
          </a:p>
          <a:p>
            <a:pPr lvl="1"/>
            <a:r>
              <a:rPr lang="en-US" dirty="0" smtClean="0"/>
              <a:t>Had retired only 6 years previously in 1960</a:t>
            </a:r>
          </a:p>
          <a:p>
            <a:pPr lvl="1"/>
            <a:endParaRPr lang="en-US" dirty="0"/>
          </a:p>
        </p:txBody>
      </p:sp>
      <p:sp>
        <p:nvSpPr>
          <p:cNvPr id="3" name="Title 2"/>
          <p:cNvSpPr>
            <a:spLocks noGrp="1"/>
          </p:cNvSpPr>
          <p:nvPr>
            <p:ph type="title"/>
          </p:nvPr>
        </p:nvSpPr>
        <p:spPr/>
        <p:txBody>
          <a:bodyPr/>
          <a:lstStyle/>
          <a:p>
            <a:r>
              <a:rPr lang="en-US" dirty="0" smtClean="0"/>
              <a:t>Caroline Borden </a:t>
            </a:r>
            <a:r>
              <a:rPr lang="en-US" dirty="0" err="1" smtClean="0"/>
              <a:t>Hinman</a:t>
            </a:r>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986462" y="1447800"/>
            <a:ext cx="2657475" cy="409575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5200" y="4429125"/>
            <a:ext cx="1600200" cy="2428875"/>
          </a:xfrm>
          <a:prstGeom prst="rect">
            <a:avLst/>
          </a:prstGeom>
        </p:spPr>
      </p:pic>
    </p:spTree>
    <p:extLst>
      <p:ext uri="{BB962C8B-B14F-4D97-AF65-F5344CB8AC3E}">
        <p14:creationId xmlns:p14="http://schemas.microsoft.com/office/powerpoint/2010/main" val="3351502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r>
              <a:rPr lang="en-US" dirty="0" smtClean="0"/>
              <a:t>1909 travels to Europe to observe practices of travel agent (female)</a:t>
            </a:r>
          </a:p>
          <a:p>
            <a:r>
              <a:rPr lang="en-US" dirty="0" smtClean="0"/>
              <a:t>1910 leads her first tour to Europe </a:t>
            </a:r>
          </a:p>
          <a:p>
            <a:r>
              <a:rPr lang="en-US" dirty="0" smtClean="0"/>
              <a:t>1913 attends Alpine Club of Canada camp at Lake O’Hara with Bess &amp; Albert </a:t>
            </a:r>
            <a:r>
              <a:rPr lang="en-US" dirty="0" err="1" smtClean="0"/>
              <a:t>MacCarthy</a:t>
            </a:r>
            <a:endParaRPr lang="en-US" dirty="0" smtClean="0"/>
          </a:p>
          <a:p>
            <a:pPr lvl="1"/>
            <a:r>
              <a:rPr lang="en-US" dirty="0" smtClean="0"/>
              <a:t>Introduced to mountain climbing at Mt. Robson</a:t>
            </a:r>
          </a:p>
          <a:p>
            <a:pPr lvl="1"/>
            <a:r>
              <a:rPr lang="en-US" dirty="0" smtClean="0"/>
              <a:t>Followed by 5 day trip led by Curly Phillips</a:t>
            </a:r>
          </a:p>
          <a:p>
            <a:r>
              <a:rPr lang="en-US" dirty="0" smtClean="0"/>
              <a:t>1914 leads 2</a:t>
            </a:r>
            <a:r>
              <a:rPr lang="en-US" baseline="30000" dirty="0" smtClean="0"/>
              <a:t>nd</a:t>
            </a:r>
            <a:r>
              <a:rPr lang="en-US" dirty="0" smtClean="0"/>
              <a:t> trip to Europe, cut short by WWI</a:t>
            </a:r>
          </a:p>
          <a:p>
            <a:r>
              <a:rPr lang="en-US" dirty="0" smtClean="0"/>
              <a:t>1915 2</a:t>
            </a:r>
            <a:r>
              <a:rPr lang="en-US" baseline="30000" dirty="0" smtClean="0"/>
              <a:t>nd</a:t>
            </a:r>
            <a:r>
              <a:rPr lang="en-US" dirty="0" smtClean="0"/>
              <a:t> trip to Rocky Mountains with Mary </a:t>
            </a:r>
            <a:r>
              <a:rPr lang="en-US" dirty="0" err="1" smtClean="0"/>
              <a:t>Jobe</a:t>
            </a:r>
            <a:r>
              <a:rPr lang="en-US" dirty="0" smtClean="0"/>
              <a:t>; Curly Phillips outfitter</a:t>
            </a:r>
            <a:endParaRPr lang="en-US" dirty="0"/>
          </a:p>
        </p:txBody>
      </p:sp>
      <p:sp>
        <p:nvSpPr>
          <p:cNvPr id="4" name="Title 3"/>
          <p:cNvSpPr>
            <a:spLocks noGrp="1"/>
          </p:cNvSpPr>
          <p:nvPr>
            <p:ph type="title"/>
          </p:nvPr>
        </p:nvSpPr>
        <p:spPr/>
        <p:txBody>
          <a:bodyPr/>
          <a:lstStyle/>
          <a:p>
            <a:r>
              <a:rPr lang="en-US" dirty="0" smtClean="0"/>
              <a:t>Early Travels</a:t>
            </a:r>
            <a:endParaRPr lang="en-US" dirty="0"/>
          </a:p>
        </p:txBody>
      </p:sp>
    </p:spTree>
    <p:extLst>
      <p:ext uri="{BB962C8B-B14F-4D97-AF65-F5344CB8AC3E}">
        <p14:creationId xmlns:p14="http://schemas.microsoft.com/office/powerpoint/2010/main" val="30601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1916 mother suggests leading trips to the West because of WW1</a:t>
            </a:r>
          </a:p>
          <a:p>
            <a:pPr lvl="1"/>
            <a:r>
              <a:rPr lang="en-US" dirty="0" smtClean="0"/>
              <a:t>Leads month long tour to Montana with 10 days camping in </a:t>
            </a:r>
            <a:r>
              <a:rPr lang="en-US" dirty="0" err="1" smtClean="0"/>
              <a:t>Waterton</a:t>
            </a:r>
            <a:r>
              <a:rPr lang="en-US" dirty="0" smtClean="0"/>
              <a:t> Lakes National Park</a:t>
            </a:r>
          </a:p>
          <a:p>
            <a:r>
              <a:rPr lang="en-US" dirty="0" smtClean="0"/>
              <a:t>1917 leads first trip entirely within </a:t>
            </a:r>
            <a:r>
              <a:rPr lang="en-US" dirty="0" err="1" smtClean="0"/>
              <a:t>Cdn</a:t>
            </a:r>
            <a:r>
              <a:rPr lang="en-US" dirty="0" smtClean="0"/>
              <a:t> Rockies</a:t>
            </a:r>
          </a:p>
          <a:p>
            <a:r>
              <a:rPr lang="en-US" dirty="0" smtClean="0"/>
              <a:t>1921 quits job as Secretary, Board of Ed, Summit</a:t>
            </a:r>
          </a:p>
          <a:p>
            <a:r>
              <a:rPr lang="en-US" dirty="0" smtClean="0"/>
              <a:t>1923 passport application lists her occupation as “organizing travel parties”</a:t>
            </a:r>
          </a:p>
          <a:p>
            <a:r>
              <a:rPr lang="en-US" dirty="0" smtClean="0"/>
              <a:t>1924 using “Off the Beaten Track” name</a:t>
            </a:r>
          </a:p>
          <a:p>
            <a:pPr lvl="1"/>
            <a:endParaRPr lang="en-US" dirty="0" smtClean="0"/>
          </a:p>
          <a:p>
            <a:endParaRPr lang="en-US" i="1" dirty="0" smtClean="0"/>
          </a:p>
        </p:txBody>
      </p:sp>
      <p:sp>
        <p:nvSpPr>
          <p:cNvPr id="3" name="Title 2"/>
          <p:cNvSpPr>
            <a:spLocks noGrp="1"/>
          </p:cNvSpPr>
          <p:nvPr>
            <p:ph type="title"/>
          </p:nvPr>
        </p:nvSpPr>
        <p:spPr/>
        <p:txBody>
          <a:bodyPr/>
          <a:lstStyle/>
          <a:p>
            <a:r>
              <a:rPr lang="en-US" dirty="0" smtClean="0"/>
              <a:t>Off the Beaten Track</a:t>
            </a:r>
            <a:endParaRPr lang="en-US" dirty="0"/>
          </a:p>
        </p:txBody>
      </p:sp>
    </p:spTree>
    <p:extLst>
      <p:ext uri="{BB962C8B-B14F-4D97-AF65-F5344CB8AC3E}">
        <p14:creationId xmlns:p14="http://schemas.microsoft.com/office/powerpoint/2010/main" val="2696373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524000"/>
            <a:ext cx="5943600" cy="4800600"/>
          </a:xfrm>
        </p:spPr>
        <p:txBody>
          <a:bodyPr>
            <a:normAutofit fontScale="92500"/>
          </a:bodyPr>
          <a:lstStyle/>
          <a:p>
            <a:r>
              <a:rPr lang="en-US" dirty="0" smtClean="0"/>
              <a:t>Most of her clients were well-educated teenage girls from wealthy American families (Smith, 1989) </a:t>
            </a:r>
          </a:p>
          <a:p>
            <a:pPr lvl="1"/>
            <a:r>
              <a:rPr lang="en-US" dirty="0" smtClean="0"/>
              <a:t>Also boys, men and women of all ages (Gest, </a:t>
            </a:r>
            <a:r>
              <a:rPr lang="en-US" dirty="0" err="1" smtClean="0"/>
              <a:t>n.d.</a:t>
            </a:r>
            <a:r>
              <a:rPr lang="en-US" dirty="0" smtClean="0"/>
              <a:t>)</a:t>
            </a:r>
          </a:p>
          <a:p>
            <a:r>
              <a:rPr lang="en-US" dirty="0" smtClean="0"/>
              <a:t>New customers through personal referrals &amp; ads</a:t>
            </a:r>
          </a:p>
          <a:p>
            <a:r>
              <a:rPr lang="en-US" dirty="0" smtClean="0"/>
              <a:t>Repeat customers through direct mail</a:t>
            </a:r>
          </a:p>
          <a:p>
            <a:r>
              <a:rPr lang="en-US" dirty="0" smtClean="0"/>
              <a:t>One month trip in 1939 would cost $5400 in 2011 dollars + $2700 in “travel expenses”.</a:t>
            </a:r>
            <a:endParaRPr lang="en-US" dirty="0"/>
          </a:p>
        </p:txBody>
      </p:sp>
      <p:sp>
        <p:nvSpPr>
          <p:cNvPr id="12" name="Title 11"/>
          <p:cNvSpPr>
            <a:spLocks noGrp="1"/>
          </p:cNvSpPr>
          <p:nvPr>
            <p:ph type="title"/>
          </p:nvPr>
        </p:nvSpPr>
        <p:spPr/>
        <p:txBody>
          <a:bodyPr/>
          <a:lstStyle/>
          <a:p>
            <a:r>
              <a:rPr lang="en-US" dirty="0" smtClean="0"/>
              <a:t>Clientele &amp; Marketing Efforts</a:t>
            </a: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1300" y="3657600"/>
            <a:ext cx="2447925" cy="280035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3675" y="1905000"/>
            <a:ext cx="2495550" cy="1571625"/>
          </a:xfrm>
          <a:prstGeom prst="rect">
            <a:avLst/>
          </a:prstGeom>
        </p:spPr>
      </p:pic>
    </p:spTree>
    <p:extLst>
      <p:ext uri="{BB962C8B-B14F-4D97-AF65-F5344CB8AC3E}">
        <p14:creationId xmlns:p14="http://schemas.microsoft.com/office/powerpoint/2010/main" val="1572193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23 trips in Canadian Rockies, 1913 – 1941</a:t>
            </a:r>
          </a:p>
          <a:p>
            <a:pPr lvl="1"/>
            <a:r>
              <a:rPr lang="en-US" dirty="0" smtClean="0"/>
              <a:t>Some for business, others for pleasure</a:t>
            </a:r>
          </a:p>
          <a:p>
            <a:r>
              <a:rPr lang="en-US" dirty="0" smtClean="0"/>
              <a:t>19 trips outside North America, 1909 – 1951</a:t>
            </a:r>
          </a:p>
          <a:p>
            <a:pPr lvl="1"/>
            <a:r>
              <a:rPr lang="en-US" dirty="0" smtClean="0"/>
              <a:t>Europe, Switzerland, France, Italy, Scotland, Algiers, Sicily, Algeria, Tunisia, Gibraltar, Spain, </a:t>
            </a:r>
            <a:r>
              <a:rPr lang="en-US" dirty="0" err="1" smtClean="0"/>
              <a:t>Phillipines</a:t>
            </a:r>
            <a:r>
              <a:rPr lang="en-US" dirty="0" smtClean="0"/>
              <a:t>, Japan, Hong Kong, Iraq, India, Siam, Cambodia, China, Guatemala, Mexico, South Africa</a:t>
            </a:r>
          </a:p>
          <a:p>
            <a:pPr lvl="1"/>
            <a:r>
              <a:rPr lang="en-US" dirty="0" smtClean="0"/>
              <a:t>Sometimes hard to distinguish purpose of trip, e.g., business or personal</a:t>
            </a:r>
            <a:endParaRPr lang="en-US" dirty="0"/>
          </a:p>
        </p:txBody>
      </p:sp>
      <p:sp>
        <p:nvSpPr>
          <p:cNvPr id="5" name="Title 4"/>
          <p:cNvSpPr>
            <a:spLocks noGrp="1"/>
          </p:cNvSpPr>
          <p:nvPr>
            <p:ph type="title"/>
          </p:nvPr>
        </p:nvSpPr>
        <p:spPr/>
        <p:txBody>
          <a:bodyPr/>
          <a:lstStyle/>
          <a:p>
            <a:r>
              <a:rPr lang="en-US" dirty="0" smtClean="0"/>
              <a:t> Travel with Off the Beaten Track</a:t>
            </a:r>
            <a:endParaRPr lang="en-US" dirty="0"/>
          </a:p>
        </p:txBody>
      </p:sp>
    </p:spTree>
    <p:extLst>
      <p:ext uri="{BB962C8B-B14F-4D97-AF65-F5344CB8AC3E}">
        <p14:creationId xmlns:p14="http://schemas.microsoft.com/office/powerpoint/2010/main" val="802850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Linkage with ongoing research on J.M. Gibbon</a:t>
            </a:r>
          </a:p>
          <a:p>
            <a:r>
              <a:rPr lang="en-US" dirty="0"/>
              <a:t>History of women’s entrepreneurship still far less developed than that of </a:t>
            </a:r>
            <a:r>
              <a:rPr lang="en-US" dirty="0" smtClean="0"/>
              <a:t>men</a:t>
            </a:r>
          </a:p>
          <a:p>
            <a:r>
              <a:rPr lang="en-US" dirty="0" smtClean="0"/>
              <a:t>She’s different from women in Buddle (2010)</a:t>
            </a:r>
          </a:p>
          <a:p>
            <a:pPr lvl="1"/>
            <a:r>
              <a:rPr lang="en-US" dirty="0" smtClean="0"/>
              <a:t>She’s single, supporting self, creating a demand</a:t>
            </a:r>
          </a:p>
          <a:p>
            <a:r>
              <a:rPr lang="en-US" dirty="0" smtClean="0"/>
              <a:t>Influence on promotion of tourism in Rockies and economic development (Squire, 1995)</a:t>
            </a:r>
          </a:p>
          <a:p>
            <a:r>
              <a:rPr lang="en-US" dirty="0" smtClean="0"/>
              <a:t>Small business as important as large</a:t>
            </a:r>
          </a:p>
        </p:txBody>
      </p:sp>
      <p:sp>
        <p:nvSpPr>
          <p:cNvPr id="3" name="Title 2"/>
          <p:cNvSpPr>
            <a:spLocks noGrp="1"/>
          </p:cNvSpPr>
          <p:nvPr>
            <p:ph type="title"/>
          </p:nvPr>
        </p:nvSpPr>
        <p:spPr/>
        <p:txBody>
          <a:bodyPr/>
          <a:lstStyle/>
          <a:p>
            <a:r>
              <a:rPr lang="en-US" dirty="0" smtClean="0"/>
              <a:t>Why Study Caroline </a:t>
            </a:r>
            <a:r>
              <a:rPr lang="en-US" dirty="0" err="1" smtClean="0"/>
              <a:t>Hinman</a:t>
            </a:r>
            <a:r>
              <a:rPr lang="en-US" dirty="0" smtClean="0"/>
              <a:t>?</a:t>
            </a:r>
            <a:endParaRPr lang="en-US" dirty="0"/>
          </a:p>
        </p:txBody>
      </p:sp>
    </p:spTree>
    <p:extLst>
      <p:ext uri="{BB962C8B-B14F-4D97-AF65-F5344CB8AC3E}">
        <p14:creationId xmlns:p14="http://schemas.microsoft.com/office/powerpoint/2010/main" val="396930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0" indent="0">
              <a:buNone/>
            </a:pPr>
            <a:r>
              <a:rPr lang="en-US" b="1" dirty="0" smtClean="0"/>
              <a:t>Primary Sources:</a:t>
            </a:r>
          </a:p>
          <a:p>
            <a:r>
              <a:rPr lang="en-US" dirty="0" smtClean="0"/>
              <a:t>Whyte Museum: </a:t>
            </a:r>
          </a:p>
          <a:p>
            <a:pPr lvl="1"/>
            <a:r>
              <a:rPr lang="en-US" dirty="0" smtClean="0"/>
              <a:t>CBH fonds: journals (1915, 1933, 1946), some marketing materials, images, film</a:t>
            </a:r>
          </a:p>
          <a:p>
            <a:pPr lvl="1"/>
            <a:r>
              <a:rPr lang="en-US" dirty="0" smtClean="0"/>
              <a:t>Other fonds: customers’ journals, correspondence</a:t>
            </a:r>
          </a:p>
          <a:p>
            <a:r>
              <a:rPr lang="en-US" dirty="0" smtClean="0"/>
              <a:t>Ancestry.com: passenger lists, passport applications, census docs, genealogy</a:t>
            </a:r>
          </a:p>
          <a:p>
            <a:pPr lvl="1"/>
            <a:r>
              <a:rPr lang="en-US" dirty="0" smtClean="0"/>
              <a:t>Email contact with grand-niece</a:t>
            </a:r>
          </a:p>
          <a:p>
            <a:pPr marL="457200" lvl="1" indent="0">
              <a:buNone/>
            </a:pPr>
            <a:endParaRPr lang="en-US" dirty="0"/>
          </a:p>
        </p:txBody>
      </p:sp>
      <p:sp>
        <p:nvSpPr>
          <p:cNvPr id="5" name="Title 4"/>
          <p:cNvSpPr>
            <a:spLocks noGrp="1"/>
          </p:cNvSpPr>
          <p:nvPr>
            <p:ph type="title"/>
          </p:nvPr>
        </p:nvSpPr>
        <p:spPr/>
        <p:txBody>
          <a:bodyPr/>
          <a:lstStyle/>
          <a:p>
            <a:r>
              <a:rPr lang="en-US" dirty="0" smtClean="0"/>
              <a:t>What’s next?</a:t>
            </a:r>
            <a:endParaRPr lang="en-US" dirty="0"/>
          </a:p>
        </p:txBody>
      </p:sp>
    </p:spTree>
    <p:extLst>
      <p:ext uri="{BB962C8B-B14F-4D97-AF65-F5344CB8AC3E}">
        <p14:creationId xmlns:p14="http://schemas.microsoft.com/office/powerpoint/2010/main" val="3713759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untain">
  <a:themeElements>
    <a:clrScheme name="Mountain">
      <a:dk1>
        <a:srgbClr val="000000"/>
      </a:dk1>
      <a:lt1>
        <a:srgbClr val="FFFFFF"/>
      </a:lt1>
      <a:dk2>
        <a:srgbClr val="0536B3"/>
      </a:dk2>
      <a:lt2>
        <a:srgbClr val="7CB7F8"/>
      </a:lt2>
      <a:accent1>
        <a:srgbClr val="3F9EE4"/>
      </a:accent1>
      <a:accent2>
        <a:srgbClr val="77B559"/>
      </a:accent2>
      <a:accent3>
        <a:srgbClr val="E4A81B"/>
      </a:accent3>
      <a:accent4>
        <a:srgbClr val="108BB4"/>
      </a:accent4>
      <a:accent5>
        <a:srgbClr val="DA7328"/>
      </a:accent5>
      <a:accent6>
        <a:srgbClr val="AE589F"/>
      </a:accent6>
      <a:hlink>
        <a:srgbClr val="460245"/>
      </a:hlink>
      <a:folHlink>
        <a:srgbClr val="AC17D6"/>
      </a:folHlink>
    </a:clrScheme>
    <a:fontScheme name="Mountain">
      <a:majorFont>
        <a:latin typeface="Gill Sans MT"/>
        <a:ea typeface=""/>
        <a:cs typeface=""/>
        <a:font script="Cyrl" typeface="Arial"/>
        <a:font script="Grek" typeface="Arial"/>
        <a:font script="Jpan" typeface="HG丸ｺﾞｼｯｸM-PRO"/>
        <a:font script="Hang" typeface="HY 헤드라인 M"/>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ill Sans MT"/>
        <a:ea typeface=""/>
        <a:cs typeface=""/>
        <a:font script="Cyrl" typeface="Arial"/>
        <a:font script="Grek" typeface="Arial"/>
        <a:font script="Jpan" typeface="HG丸ｺﾞｼｯｸM-PRO"/>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untain">
      <a:fillStyleLst>
        <a:solidFill>
          <a:schemeClr val="phClr"/>
        </a:solidFill>
        <a:gradFill rotWithShape="1">
          <a:gsLst>
            <a:gs pos="0">
              <a:schemeClr val="phClr">
                <a:tint val="100000"/>
                <a:shade val="100000"/>
                <a:hueMod val="100000"/>
                <a:satMod val="100000"/>
              </a:schemeClr>
            </a:gs>
            <a:gs pos="50000">
              <a:schemeClr val="phClr">
                <a:tint val="25000"/>
                <a:shade val="100000"/>
                <a:hueMod val="100000"/>
                <a:satMod val="100000"/>
              </a:schemeClr>
            </a:gs>
            <a:gs pos="100000">
              <a:schemeClr val="phClr">
                <a:tint val="100000"/>
                <a:shade val="100000"/>
                <a:hueMod val="100000"/>
                <a:satMod val="100000"/>
              </a:schemeClr>
            </a:gs>
          </a:gsLst>
          <a:lin ang="5400000" scaled="1"/>
        </a:gradFill>
        <a:gradFill rotWithShape="1">
          <a:gsLst>
            <a:gs pos="0">
              <a:schemeClr val="phClr">
                <a:tint val="40000"/>
                <a:shade val="100000"/>
                <a:hueMod val="100000"/>
                <a:satMod val="100000"/>
              </a:schemeClr>
            </a:gs>
            <a:gs pos="30000">
              <a:schemeClr val="phClr">
                <a:tint val="100000"/>
                <a:shade val="100000"/>
                <a:hueMod val="100000"/>
                <a:satMod val="100000"/>
              </a:schemeClr>
            </a:gs>
            <a:gs pos="68000">
              <a:schemeClr val="phClr">
                <a:tint val="100000"/>
                <a:shade val="100000"/>
                <a:hueMod val="100000"/>
                <a:satMod val="100000"/>
              </a:schemeClr>
            </a:gs>
            <a:gs pos="100000">
              <a:schemeClr val="phClr">
                <a:tint val="40000"/>
                <a:shade val="100000"/>
                <a:hueMod val="100000"/>
                <a:satMod val="1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br" rotWithShape="0">
              <a:srgbClr val="000000">
                <a:alpha val="0"/>
              </a:srgbClr>
            </a:outerShdw>
          </a:effectLst>
        </a:effectStyle>
        <a:effectStyle>
          <a:effectLst>
            <a:outerShdw blurRad="38100" dist="25400" dir="5400000" algn="ctr" rotWithShape="0">
              <a:srgbClr val="EBE9ED">
                <a:alpha val="0"/>
              </a:srgbClr>
            </a:outerShdw>
          </a:effectLst>
          <a:scene3d>
            <a:camera prst="orthographicFront">
              <a:rot lat="0" lon="0" rev="0"/>
            </a:camera>
            <a:lightRig rig="glow" dir="b"/>
          </a:scene3d>
          <a:sp3d contourW="6350" prstMaterial="softEdge">
            <a:bevelT w="25400" h="25400"/>
            <a:contourClr>
              <a:schemeClr val="phClr">
                <a:tint val="90000"/>
                <a:shade val="100000"/>
                <a:hueMod val="100000"/>
                <a:satMod val="100000"/>
              </a:schemeClr>
            </a:contourClr>
          </a:sp3d>
        </a:effectStyle>
        <a:effectStyle>
          <a:effectLst>
            <a:reflection blurRad="12700" stA="40000" endPos="40000" dist="25400" dir="5400000" sy="-100000" rotWithShape="0"/>
          </a:effectLst>
          <a:scene3d>
            <a:camera prst="perspectiveFront"/>
            <a:lightRig rig="glow" dir="b"/>
          </a:scene3d>
          <a:sp3d contourW="6350" prstMaterial="softEdge">
            <a:bevelT w="50800" h="25400"/>
            <a:contourClr>
              <a:schemeClr val="phClr">
                <a:tint val="100000"/>
                <a:shade val="80000"/>
                <a:hueMod val="100000"/>
                <a:satMod val="100000"/>
              </a:schemeClr>
            </a:contourClr>
          </a:sp3d>
        </a:effectStyle>
      </a:effectStyleLst>
      <a:bgFillStyleLst>
        <a:solidFill>
          <a:schemeClr val="phClr"/>
        </a:solidFill>
        <a:gradFill rotWithShape="1">
          <a:gsLst>
            <a:gs pos="0">
              <a:schemeClr val="phClr">
                <a:shade val="40000"/>
                <a:satMod val="165000"/>
              </a:schemeClr>
            </a:gs>
            <a:gs pos="50000">
              <a:schemeClr val="phClr">
                <a:shade val="95000"/>
                <a:satMod val="100000"/>
              </a:schemeClr>
            </a:gs>
            <a:gs pos="100000">
              <a:schemeClr val="phClr">
                <a:tint val="10000"/>
                <a:satMod val="300000"/>
              </a:schemeClr>
            </a:gs>
          </a:gsLst>
          <a:lin ang="13000000" scaled="0"/>
        </a:gradFill>
        <a:blipFill>
          <a:blip xmlns:r="http://schemas.openxmlformats.org/officeDocument/2006/relationships" r:embed="rId1">
            <a:duotone>
              <a:schemeClr val="phClr">
                <a:shade val="75000"/>
              </a:schemeClr>
              <a:schemeClr val="phClr">
                <a:tint val="55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Template>
  <TotalTime>378</TotalTime>
  <Words>2639</Words>
  <Application>Microsoft Office PowerPoint</Application>
  <PresentationFormat>On-screen Show (4:3)</PresentationFormat>
  <Paragraphs>151</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Mountain</vt:lpstr>
      <vt:lpstr>Caroline B. Hinman:  Off the Beaten Track</vt:lpstr>
      <vt:lpstr>Agenda</vt:lpstr>
      <vt:lpstr>Caroline Borden Hinman</vt:lpstr>
      <vt:lpstr>Early Travels</vt:lpstr>
      <vt:lpstr>Off the Beaten Track</vt:lpstr>
      <vt:lpstr>Clientele &amp; Marketing Efforts</vt:lpstr>
      <vt:lpstr> Travel with Off the Beaten Track</vt:lpstr>
      <vt:lpstr>Why Study Caroline Hinman?</vt:lpstr>
      <vt:lpstr>What’s next?</vt:lpstr>
      <vt:lpstr>What’s next?</vt:lpstr>
      <vt:lpstr>What’s next?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Caroline B. Hinman:  Off the Beaten Track</dc:title>
  <dc:creator>Reviewer</dc:creator>
  <cp:lastModifiedBy>Reviewer</cp:lastModifiedBy>
  <cp:revision>53</cp:revision>
  <dcterms:created xsi:type="dcterms:W3CDTF">2012-11-17T19:48:26Z</dcterms:created>
  <dcterms:modified xsi:type="dcterms:W3CDTF">2012-11-25T12:32:34Z</dcterms:modified>
</cp:coreProperties>
</file>